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F2CC"/>
    <a:srgbClr val="1D4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49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181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660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071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336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11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59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915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04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73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010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481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BA5A2-3924-4945-9493-992C17B244DF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4E1AB-FF62-4B4B-B45C-F11BF764B78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44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5400000">
            <a:off x="9752752" y="4431456"/>
            <a:ext cx="2468271" cy="1978424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0709"/>
          <a:stretch/>
        </p:blipFill>
        <p:spPr>
          <a:xfrm rot="5400000">
            <a:off x="8984400" y="1021504"/>
            <a:ext cx="4182776" cy="2156223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19569"/>
          <a:stretch/>
        </p:blipFill>
        <p:spPr>
          <a:xfrm>
            <a:off x="0" y="0"/>
            <a:ext cx="6557450" cy="3429000"/>
          </a:xfrm>
          <a:prstGeom prst="rect">
            <a:avLst/>
          </a:prstGeom>
        </p:spPr>
      </p:pic>
      <p:sp>
        <p:nvSpPr>
          <p:cNvPr id="11" name="Marco 10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648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Paralelogramo 5"/>
          <p:cNvSpPr/>
          <p:nvPr/>
        </p:nvSpPr>
        <p:spPr>
          <a:xfrm>
            <a:off x="0" y="0"/>
            <a:ext cx="12192000" cy="6858000"/>
          </a:xfrm>
          <a:prstGeom prst="parallelogram">
            <a:avLst/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ángulo 3"/>
          <p:cNvSpPr/>
          <p:nvPr/>
        </p:nvSpPr>
        <p:spPr>
          <a:xfrm>
            <a:off x="3444411" y="2714787"/>
            <a:ext cx="530318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tabLst>
                <a:tab pos="1828800" algn="l"/>
              </a:tabLst>
            </a:pPr>
            <a:r>
              <a:rPr lang="es-ES" sz="6600" b="0" cap="none" spc="0" dirty="0" smtClean="0">
                <a:ln w="0"/>
                <a:solidFill>
                  <a:schemeClr val="accent4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PROYECTO</a:t>
            </a:r>
            <a:endParaRPr lang="es-ES" sz="6600" b="0" cap="none" spc="0" dirty="0">
              <a:ln w="0"/>
              <a:solidFill>
                <a:schemeClr val="accent4">
                  <a:lumMod val="20000"/>
                  <a:lumOff val="8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3524079" y="3545784"/>
            <a:ext cx="5143844" cy="5432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tabLst>
                <a:tab pos="1828800" algn="l"/>
              </a:tabLst>
            </a:pPr>
            <a:r>
              <a:rPr lang="es-ES" sz="2930" b="0" cap="none" spc="0" dirty="0" smtClean="0">
                <a:ln w="0"/>
                <a:solidFill>
                  <a:schemeClr val="accent4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DiseNO DE INTERFACES</a:t>
            </a:r>
            <a:endParaRPr lang="es-ES" sz="2930" b="0" cap="none" spc="0" dirty="0">
              <a:ln w="0"/>
              <a:solidFill>
                <a:schemeClr val="accent4">
                  <a:lumMod val="20000"/>
                  <a:lumOff val="8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Forma libre 6"/>
          <p:cNvSpPr/>
          <p:nvPr/>
        </p:nvSpPr>
        <p:spPr>
          <a:xfrm flipV="1">
            <a:off x="4552949" y="3582984"/>
            <a:ext cx="259557" cy="45719"/>
          </a:xfrm>
          <a:custGeom>
            <a:avLst/>
            <a:gdLst>
              <a:gd name="connsiteX0" fmla="*/ 0 w 336550"/>
              <a:gd name="connsiteY0" fmla="*/ 0 h 0"/>
              <a:gd name="connsiteX1" fmla="*/ 336550 w 3365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36550">
                <a:moveTo>
                  <a:pt x="0" y="0"/>
                </a:moveTo>
                <a:lnTo>
                  <a:pt x="336550" y="0"/>
                </a:lnTo>
              </a:path>
            </a:pathLst>
          </a:cu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2614122" y="4871887"/>
            <a:ext cx="6963766" cy="5432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tabLst>
                <a:tab pos="1828800" algn="l"/>
              </a:tabLst>
            </a:pPr>
            <a:r>
              <a:rPr lang="es-ES" sz="2930" b="1" cap="none" spc="0" dirty="0" smtClean="0">
                <a:ln w="0"/>
                <a:solidFill>
                  <a:schemeClr val="accent4">
                    <a:lumMod val="20000"/>
                    <a:lumOff val="80000"/>
                  </a:schemeClr>
                </a:solidFill>
                <a:latin typeface="PMingLiU-ExtB" panose="02020500000000000000" pitchFamily="18" charset="-120"/>
                <a:ea typeface="PMingLiU-ExtB" panose="02020500000000000000" pitchFamily="18" charset="-120"/>
              </a:rPr>
              <a:t>Santiago Rey / Carlos Sánchez / </a:t>
            </a:r>
            <a:r>
              <a:rPr lang="es-ES" sz="2930" b="1" cap="none" spc="0" smtClean="0">
                <a:ln w="0"/>
                <a:solidFill>
                  <a:schemeClr val="accent4">
                    <a:lumMod val="20000"/>
                    <a:lumOff val="80000"/>
                  </a:schemeClr>
                </a:solidFill>
                <a:latin typeface="PMingLiU-ExtB" panose="02020500000000000000" pitchFamily="18" charset="-120"/>
                <a:ea typeface="PMingLiU-ExtB" panose="02020500000000000000" pitchFamily="18" charset="-120"/>
              </a:rPr>
              <a:t>Andres </a:t>
            </a:r>
            <a:r>
              <a:rPr lang="es-ES" sz="2930" b="1" cap="none" spc="0" dirty="0" err="1" smtClean="0">
                <a:ln w="0"/>
                <a:solidFill>
                  <a:schemeClr val="accent4">
                    <a:lumMod val="20000"/>
                    <a:lumOff val="80000"/>
                  </a:schemeClr>
                </a:solidFill>
                <a:latin typeface="PMingLiU-ExtB" panose="02020500000000000000" pitchFamily="18" charset="-120"/>
                <a:ea typeface="PMingLiU-ExtB" panose="02020500000000000000" pitchFamily="18" charset="-120"/>
              </a:rPr>
              <a:t>Jaimes</a:t>
            </a:r>
            <a:endParaRPr lang="es-ES" sz="2930" b="1" cap="none" spc="0" dirty="0">
              <a:ln w="0"/>
              <a:solidFill>
                <a:schemeClr val="accent4">
                  <a:lumMod val="20000"/>
                  <a:lumOff val="80000"/>
                </a:schemeClr>
              </a:solidFill>
              <a:latin typeface="PMingLiU-ExtB" panose="02020500000000000000" pitchFamily="18" charset="-120"/>
              <a:ea typeface="PMingLiU-ExtB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3845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elogramo 11"/>
          <p:cNvSpPr/>
          <p:nvPr/>
        </p:nvSpPr>
        <p:spPr>
          <a:xfrm flipH="1">
            <a:off x="641350" y="0"/>
            <a:ext cx="10909300" cy="6858000"/>
          </a:xfrm>
          <a:prstGeom prst="parallelogram">
            <a:avLst>
              <a:gd name="adj" fmla="val 0"/>
            </a:avLst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10350500" y="0"/>
            <a:ext cx="1841499" cy="1476040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0" y="-1"/>
            <a:ext cx="1841499" cy="1476040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10350500" y="5405927"/>
            <a:ext cx="1841499" cy="147604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0" y="5405926"/>
            <a:ext cx="1841499" cy="147604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737" y="505131"/>
            <a:ext cx="9962526" cy="4900795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825499" y="5405926"/>
            <a:ext cx="10541001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2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DE Carving Soft PERSONAL USE " pitchFamily="50" charset="0"/>
              </a:rPr>
              <a:t>VERSION FINAL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688973" y="5682925"/>
            <a:ext cx="10814051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Low"/>
            <a:r>
              <a:rPr lang="es-ES" sz="24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Ajustamos los colores a algo más llamativo, añadimos el botón de iniciar sesión, y hicimos el código un poco más legible.</a:t>
            </a:r>
          </a:p>
        </p:txBody>
      </p:sp>
    </p:spTree>
    <p:extLst>
      <p:ext uri="{BB962C8B-B14F-4D97-AF65-F5344CB8AC3E}">
        <p14:creationId xmlns:p14="http://schemas.microsoft.com/office/powerpoint/2010/main" val="419124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elogramo 11"/>
          <p:cNvSpPr/>
          <p:nvPr/>
        </p:nvSpPr>
        <p:spPr>
          <a:xfrm flipH="1">
            <a:off x="641350" y="0"/>
            <a:ext cx="10909300" cy="6858000"/>
          </a:xfrm>
          <a:prstGeom prst="parallelogram">
            <a:avLst>
              <a:gd name="adj" fmla="val 0"/>
            </a:avLst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10350500" y="0"/>
            <a:ext cx="1841499" cy="1476040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0" y="-1"/>
            <a:ext cx="1841499" cy="1476040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10350500" y="5405927"/>
            <a:ext cx="1841499" cy="147604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0" y="5405926"/>
            <a:ext cx="1841499" cy="147604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063" y="1111022"/>
            <a:ext cx="4588778" cy="46599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Rectángulo 12"/>
          <p:cNvSpPr/>
          <p:nvPr/>
        </p:nvSpPr>
        <p:spPr>
          <a:xfrm>
            <a:off x="6339192" y="763997"/>
            <a:ext cx="495431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600" i="1" spc="-3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CONCLUSIONES</a:t>
            </a:r>
            <a:endParaRPr lang="es-ES" sz="5400" i="1" spc="-300" dirty="0" smtClean="0">
              <a:ln w="0"/>
              <a:solidFill>
                <a:srgbClr val="FFF2C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6339192" y="1375632"/>
            <a:ext cx="4954313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Low"/>
            <a:r>
              <a:rPr lang="es-ES" sz="24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La página de la Universidad se puede arreglar haciéndola más cómoda para los nuevos, y no tan nuevos, estudiantes de la UNAB.</a:t>
            </a:r>
          </a:p>
        </p:txBody>
      </p:sp>
      <p:sp>
        <p:nvSpPr>
          <p:cNvPr id="15" name="Rectángulo 14"/>
          <p:cNvSpPr/>
          <p:nvPr/>
        </p:nvSpPr>
        <p:spPr>
          <a:xfrm>
            <a:off x="6351204" y="3606616"/>
            <a:ext cx="495431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2800" i="1" spc="-3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RECOMENDACIONES</a:t>
            </a:r>
            <a:endParaRPr lang="es-ES" sz="4400" i="1" spc="-300" dirty="0" smtClean="0">
              <a:ln w="0"/>
              <a:solidFill>
                <a:srgbClr val="FFF2C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8" name="Rectángulo 17"/>
          <p:cNvSpPr/>
          <p:nvPr/>
        </p:nvSpPr>
        <p:spPr>
          <a:xfrm>
            <a:off x="6316936" y="3961495"/>
            <a:ext cx="4954313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Low"/>
            <a:r>
              <a:rPr lang="es-ES" sz="24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Hay que crear un diseño intuitivo, con las opciones más importantes a la mano, y las no tan importantes, organizadas, para no saturar la vista.</a:t>
            </a:r>
          </a:p>
        </p:txBody>
      </p:sp>
    </p:spTree>
    <p:extLst>
      <p:ext uri="{BB962C8B-B14F-4D97-AF65-F5344CB8AC3E}">
        <p14:creationId xmlns:p14="http://schemas.microsoft.com/office/powerpoint/2010/main" val="84432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elogramo 11"/>
          <p:cNvSpPr/>
          <p:nvPr/>
        </p:nvSpPr>
        <p:spPr>
          <a:xfrm flipH="1">
            <a:off x="641350" y="0"/>
            <a:ext cx="10909300" cy="6858000"/>
          </a:xfrm>
          <a:prstGeom prst="parallelogram">
            <a:avLst>
              <a:gd name="adj" fmla="val 0"/>
            </a:avLst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10350500" y="0"/>
            <a:ext cx="1841499" cy="1476040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0" y="-1"/>
            <a:ext cx="1841499" cy="1476040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10350500" y="5405927"/>
            <a:ext cx="1841499" cy="147604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0" y="5405926"/>
            <a:ext cx="1841499" cy="1476040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3618843" y="572413"/>
            <a:ext cx="4954313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800" u="sng" spc="-3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TRABAJOS FUTUROS</a:t>
            </a:r>
            <a:endParaRPr lang="es-ES" sz="7200" u="sng" spc="-300" dirty="0" smtClean="0">
              <a:ln w="0"/>
              <a:solidFill>
                <a:srgbClr val="FFF2C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942975" y="2361450"/>
            <a:ext cx="10306049" cy="163121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Low"/>
            <a:r>
              <a:rPr lang="es-ES" sz="20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Aun habría que implementar opciones avanzadas a la página, como registro de usuarios, opción para ver eventos que den horas libres y poder inscribirse a estos desde la misma pagina, así como vincular la pagina con Google Calendar para que desde esta puedas ponerte recordatorios de los mismos.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537" y="4507120"/>
            <a:ext cx="9940925" cy="829913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537" y="5543711"/>
            <a:ext cx="9940925" cy="89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54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elogramo 11"/>
          <p:cNvSpPr/>
          <p:nvPr/>
        </p:nvSpPr>
        <p:spPr>
          <a:xfrm flipH="1">
            <a:off x="641350" y="0"/>
            <a:ext cx="10909300" cy="6858000"/>
          </a:xfrm>
          <a:prstGeom prst="parallelogram">
            <a:avLst>
              <a:gd name="adj" fmla="val 0"/>
            </a:avLst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9723729" y="4879576"/>
            <a:ext cx="2468271" cy="1978424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0" y="4879576"/>
            <a:ext cx="2468271" cy="1978424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9723728" y="0"/>
            <a:ext cx="2468271" cy="1978424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1" y="-1"/>
            <a:ext cx="2468271" cy="1978424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" y="3737473"/>
            <a:ext cx="5181600" cy="26596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-301" r="11513"/>
          <a:stretch/>
        </p:blipFill>
        <p:spPr>
          <a:xfrm>
            <a:off x="6311901" y="3783900"/>
            <a:ext cx="5003800" cy="26132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ángulo 3"/>
          <p:cNvSpPr/>
          <p:nvPr/>
        </p:nvSpPr>
        <p:spPr>
          <a:xfrm>
            <a:off x="774700" y="989211"/>
            <a:ext cx="10541001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s-ES" sz="24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Queríamos crear una versión de “MI PORTAL U” más adaptada para su fácil entendimiento y uso, para esto, la combinamos con la estructura de “Instagram”, en donde cada opción debe ser fácilmente entendible para el usuario.</a:t>
            </a:r>
            <a:endParaRPr lang="es-ES" sz="2400" b="0" cap="none" spc="0" dirty="0">
              <a:ln w="0"/>
              <a:solidFill>
                <a:srgbClr val="FFF2C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elogramo 11"/>
          <p:cNvSpPr/>
          <p:nvPr/>
        </p:nvSpPr>
        <p:spPr>
          <a:xfrm flipH="1">
            <a:off x="641350" y="0"/>
            <a:ext cx="10909300" cy="6858000"/>
          </a:xfrm>
          <a:prstGeom prst="parallelogram">
            <a:avLst>
              <a:gd name="adj" fmla="val 0"/>
            </a:avLst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9723729" y="4879576"/>
            <a:ext cx="2468271" cy="1978424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0" y="4879576"/>
            <a:ext cx="2468271" cy="1978424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9723728" y="0"/>
            <a:ext cx="2468271" cy="1978424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1" y="-1"/>
            <a:ext cx="2468271" cy="1978424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l="-301" r="11513"/>
          <a:stretch/>
        </p:blipFill>
        <p:spPr>
          <a:xfrm>
            <a:off x="1758949" y="287741"/>
            <a:ext cx="8572501" cy="44769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ángulo 3"/>
          <p:cNvSpPr/>
          <p:nvPr/>
        </p:nvSpPr>
        <p:spPr>
          <a:xfrm>
            <a:off x="825500" y="5191464"/>
            <a:ext cx="10541001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s-ES" sz="24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Para esto, teníamos que pensar en la ubicación de cada elemento, de modo que tuviesen prioridad los centrales, donde habrían noticias y novedades. Y a los costados, otras funciones.</a:t>
            </a:r>
          </a:p>
        </p:txBody>
      </p:sp>
      <p:sp>
        <p:nvSpPr>
          <p:cNvPr id="5" name="Elipse 4"/>
          <p:cNvSpPr/>
          <p:nvPr/>
        </p:nvSpPr>
        <p:spPr>
          <a:xfrm>
            <a:off x="3857512" y="260096"/>
            <a:ext cx="4476976" cy="4476976"/>
          </a:xfrm>
          <a:prstGeom prst="ellipse">
            <a:avLst/>
          </a:prstGeom>
          <a:solidFill>
            <a:srgbClr val="FF33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MADE Carving Soft PERSONAL USE " pitchFamily="50" charset="0"/>
              </a:rPr>
              <a:t>PRINCIPAL</a:t>
            </a:r>
            <a:endParaRPr lang="en-US" dirty="0">
              <a:solidFill>
                <a:schemeClr val="tx1"/>
              </a:solidFill>
              <a:latin typeface="MADE Carving Soft PERSONAL USE " pitchFamily="50" charset="0"/>
            </a:endParaRPr>
          </a:p>
        </p:txBody>
      </p:sp>
      <p:grpSp>
        <p:nvGrpSpPr>
          <p:cNvPr id="9" name="Grupo 8"/>
          <p:cNvGrpSpPr/>
          <p:nvPr/>
        </p:nvGrpSpPr>
        <p:grpSpPr>
          <a:xfrm>
            <a:off x="1795766" y="287740"/>
            <a:ext cx="2242766" cy="4480948"/>
            <a:chOff x="1795766" y="287740"/>
            <a:chExt cx="2242766" cy="4480948"/>
          </a:xfrm>
        </p:grpSpPr>
        <p:pic>
          <p:nvPicPr>
            <p:cNvPr id="22" name="Imagen 21"/>
            <p:cNvPicPr>
              <a:picLocks noChangeAspect="1"/>
            </p:cNvPicPr>
            <p:nvPr/>
          </p:nvPicPr>
          <p:blipFill rotWithShape="1">
            <a:blip r:embed="rId4"/>
            <a:srcRect r="49949"/>
            <a:stretch/>
          </p:blipFill>
          <p:spPr>
            <a:xfrm flipH="1">
              <a:off x="1795766" y="287740"/>
              <a:ext cx="2242766" cy="4480948"/>
            </a:xfrm>
            <a:prstGeom prst="rect">
              <a:avLst/>
            </a:prstGeom>
          </p:spPr>
        </p:pic>
        <p:sp>
          <p:nvSpPr>
            <p:cNvPr id="7" name="Rectángulo 6"/>
            <p:cNvSpPr/>
            <p:nvPr/>
          </p:nvSpPr>
          <p:spPr>
            <a:xfrm>
              <a:off x="2175922" y="2341562"/>
              <a:ext cx="143020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latin typeface="MADE Carving Soft PERSONAL USE " pitchFamily="50" charset="0"/>
                </a:rPr>
                <a:t>Secundario</a:t>
              </a:r>
              <a:endParaRPr lang="en-US" dirty="0">
                <a:latin typeface="MADE Carving Soft PERSONAL USE " pitchFamily="50" charset="0"/>
              </a:endParaRP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8088684" y="287740"/>
            <a:ext cx="2242766" cy="4480948"/>
            <a:chOff x="8088684" y="287740"/>
            <a:chExt cx="2242766" cy="4480948"/>
          </a:xfrm>
        </p:grpSpPr>
        <p:pic>
          <p:nvPicPr>
            <p:cNvPr id="8" name="Imagen 7"/>
            <p:cNvPicPr>
              <a:picLocks noChangeAspect="1"/>
            </p:cNvPicPr>
            <p:nvPr/>
          </p:nvPicPr>
          <p:blipFill rotWithShape="1">
            <a:blip r:embed="rId4"/>
            <a:srcRect r="49949"/>
            <a:stretch/>
          </p:blipFill>
          <p:spPr>
            <a:xfrm>
              <a:off x="8088684" y="287740"/>
              <a:ext cx="2242766" cy="4480948"/>
            </a:xfrm>
            <a:prstGeom prst="rect">
              <a:avLst/>
            </a:prstGeom>
          </p:spPr>
        </p:pic>
        <p:sp>
          <p:nvSpPr>
            <p:cNvPr id="20" name="Rectángulo 19"/>
            <p:cNvSpPr/>
            <p:nvPr/>
          </p:nvSpPr>
          <p:spPr>
            <a:xfrm>
              <a:off x="8588878" y="2341562"/>
              <a:ext cx="143020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latin typeface="MADE Carving Soft PERSONAL USE " pitchFamily="50" charset="0"/>
                </a:rPr>
                <a:t>Secundario</a:t>
              </a:r>
              <a:endParaRPr lang="en-US" dirty="0">
                <a:latin typeface="MADE Carving Soft PERSONAL USE 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8633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elogramo 11"/>
          <p:cNvSpPr/>
          <p:nvPr/>
        </p:nvSpPr>
        <p:spPr>
          <a:xfrm flipH="1">
            <a:off x="641350" y="0"/>
            <a:ext cx="10909300" cy="6858000"/>
          </a:xfrm>
          <a:prstGeom prst="parallelogram">
            <a:avLst>
              <a:gd name="adj" fmla="val 0"/>
            </a:avLst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9723729" y="4879576"/>
            <a:ext cx="2468271" cy="1978424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0" y="4879576"/>
            <a:ext cx="2468271" cy="1978424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9723728" y="0"/>
            <a:ext cx="2468271" cy="1978424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1" y="-1"/>
            <a:ext cx="2468271" cy="1978424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825499" y="298827"/>
            <a:ext cx="10541001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Low"/>
            <a:r>
              <a:rPr lang="es-ES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Queríamos solucionar el problema de la incomodidad al manejar la página principal, con este diseño queríamos que todo fuese más claro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051" y="1268324"/>
            <a:ext cx="8401898" cy="43213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Rectángulo 18"/>
          <p:cNvSpPr/>
          <p:nvPr/>
        </p:nvSpPr>
        <p:spPr>
          <a:xfrm>
            <a:off x="825498" y="5589676"/>
            <a:ext cx="10541001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2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DE Carving Soft PERSONAL USE " pitchFamily="50" charset="0"/>
              </a:rPr>
              <a:t>DISENO BETA DE LA PAGINA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8713" y="1268324"/>
            <a:ext cx="8414573" cy="432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285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elogramo 11"/>
          <p:cNvSpPr/>
          <p:nvPr/>
        </p:nvSpPr>
        <p:spPr>
          <a:xfrm flipH="1">
            <a:off x="641350" y="0"/>
            <a:ext cx="10909300" cy="6858000"/>
          </a:xfrm>
          <a:prstGeom prst="parallelogram">
            <a:avLst>
              <a:gd name="adj" fmla="val 0"/>
            </a:avLst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9723729" y="4879576"/>
            <a:ext cx="2468271" cy="1978424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0" y="4879576"/>
            <a:ext cx="2468271" cy="1978424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9723728" y="0"/>
            <a:ext cx="2468271" cy="1978424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1" y="-1"/>
            <a:ext cx="2468271" cy="1978424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825499" y="298827"/>
            <a:ext cx="10541001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Low"/>
            <a:r>
              <a:rPr lang="es-ES" sz="2800" b="1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Para esto también tuvimos que ocultar algunas funciones que no eran tan importantes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825499" y="1978424"/>
            <a:ext cx="10541001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Low"/>
            <a:r>
              <a:rPr lang="es-ES" sz="2800" b="1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Se ocultaron de la vista principal:</a:t>
            </a:r>
          </a:p>
          <a:p>
            <a:pPr marL="457200" indent="-457200" algn="justLow">
              <a:buFontTx/>
              <a:buChar char="-"/>
            </a:pPr>
            <a:r>
              <a:rPr lang="es-ES" sz="2800" b="1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Hostal </a:t>
            </a:r>
            <a:r>
              <a:rPr lang="es-ES" sz="2800" b="1" dirty="0" err="1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Unab</a:t>
            </a:r>
            <a:endParaRPr lang="es-ES" sz="2800" b="1" dirty="0" smtClean="0">
              <a:ln w="0"/>
              <a:solidFill>
                <a:srgbClr val="FFF2C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ucida Console" panose="020B0609040504020204" pitchFamily="49" charset="0"/>
            </a:endParaRPr>
          </a:p>
          <a:p>
            <a:pPr marL="457200" indent="-457200" algn="justLow">
              <a:buFontTx/>
              <a:buChar char="-"/>
            </a:pPr>
            <a:r>
              <a:rPr lang="es-ES" sz="2800" b="1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Apoyo al estudiante</a:t>
            </a:r>
          </a:p>
          <a:p>
            <a:pPr marL="457200" indent="-457200" algn="justLow">
              <a:buFontTx/>
              <a:buChar char="-"/>
            </a:pPr>
            <a:endParaRPr lang="es-ES" sz="2800" b="1" dirty="0" smtClean="0">
              <a:ln w="0"/>
              <a:solidFill>
                <a:srgbClr val="FFF2C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ucida Console" panose="020B0609040504020204" pitchFamily="49" charset="0"/>
            </a:endParaRPr>
          </a:p>
          <a:p>
            <a:pPr marL="457200" indent="-457200" algn="justLow">
              <a:buFontTx/>
              <a:buChar char="-"/>
            </a:pPr>
            <a:endParaRPr lang="es-ES" sz="2800" b="1" dirty="0" smtClean="0">
              <a:ln w="0"/>
              <a:solidFill>
                <a:srgbClr val="FFF2C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ucida Console" panose="020B0609040504020204" pitchFamily="49" charset="0"/>
            </a:endParaRPr>
          </a:p>
        </p:txBody>
      </p:sp>
      <p:grpSp>
        <p:nvGrpSpPr>
          <p:cNvPr id="7" name="Grupo 6"/>
          <p:cNvGrpSpPr/>
          <p:nvPr/>
        </p:nvGrpSpPr>
        <p:grpSpPr>
          <a:xfrm>
            <a:off x="3156673" y="4225193"/>
            <a:ext cx="5882164" cy="1751748"/>
            <a:chOff x="1673898" y="4225193"/>
            <a:chExt cx="5882164" cy="1751748"/>
          </a:xfrm>
        </p:grpSpPr>
        <p:pic>
          <p:nvPicPr>
            <p:cNvPr id="3" name="Imagen 2"/>
            <p:cNvPicPr>
              <a:picLocks noChangeAspect="1"/>
            </p:cNvPicPr>
            <p:nvPr/>
          </p:nvPicPr>
          <p:blipFill rotWithShape="1">
            <a:blip r:embed="rId3"/>
            <a:srcRect b="2845"/>
            <a:stretch/>
          </p:blipFill>
          <p:spPr>
            <a:xfrm>
              <a:off x="1673898" y="4225193"/>
              <a:ext cx="3508641" cy="175174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27317" y="4238015"/>
              <a:ext cx="2028745" cy="173892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3733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elogramo 11"/>
          <p:cNvSpPr/>
          <p:nvPr/>
        </p:nvSpPr>
        <p:spPr>
          <a:xfrm flipH="1">
            <a:off x="641350" y="0"/>
            <a:ext cx="10909300" cy="6858000"/>
          </a:xfrm>
          <a:prstGeom prst="parallelogram">
            <a:avLst>
              <a:gd name="adj" fmla="val 0"/>
            </a:avLst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9723729" y="4879576"/>
            <a:ext cx="2468271" cy="1978424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0" y="4879576"/>
            <a:ext cx="2468271" cy="1978424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9723728" y="0"/>
            <a:ext cx="2468271" cy="1978424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1" y="-1"/>
            <a:ext cx="2468271" cy="1978424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086" y="273507"/>
            <a:ext cx="9967827" cy="51423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Rectángulo 12"/>
          <p:cNvSpPr/>
          <p:nvPr/>
        </p:nvSpPr>
        <p:spPr>
          <a:xfrm>
            <a:off x="825498" y="5412354"/>
            <a:ext cx="10541001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2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DE Carving Soft PERSONAL USE " pitchFamily="50" charset="0"/>
              </a:rPr>
              <a:t>Segunda versión</a:t>
            </a:r>
          </a:p>
        </p:txBody>
      </p:sp>
      <p:sp>
        <p:nvSpPr>
          <p:cNvPr id="18" name="Rectángulo 17"/>
          <p:cNvSpPr/>
          <p:nvPr/>
        </p:nvSpPr>
        <p:spPr>
          <a:xfrm>
            <a:off x="825499" y="5689353"/>
            <a:ext cx="10541001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Low"/>
            <a:r>
              <a:rPr lang="es-ES" sz="24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Faltaban algunas funciones, pero iba tomando más forma de página Universitaria.</a:t>
            </a:r>
          </a:p>
        </p:txBody>
      </p:sp>
    </p:spTree>
    <p:extLst>
      <p:ext uri="{BB962C8B-B14F-4D97-AF65-F5344CB8AC3E}">
        <p14:creationId xmlns:p14="http://schemas.microsoft.com/office/powerpoint/2010/main" val="4075145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elogramo 11"/>
          <p:cNvSpPr/>
          <p:nvPr/>
        </p:nvSpPr>
        <p:spPr>
          <a:xfrm flipH="1">
            <a:off x="641350" y="0"/>
            <a:ext cx="10909300" cy="6858000"/>
          </a:xfrm>
          <a:prstGeom prst="parallelogram">
            <a:avLst>
              <a:gd name="adj" fmla="val 0"/>
            </a:avLst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10350500" y="0"/>
            <a:ext cx="1841499" cy="1476040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0" y="-1"/>
            <a:ext cx="1841499" cy="147604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877" y="139784"/>
            <a:ext cx="6560245" cy="29844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5877" y="3497067"/>
            <a:ext cx="6560245" cy="29878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Rectángulo 18"/>
          <p:cNvSpPr/>
          <p:nvPr/>
        </p:nvSpPr>
        <p:spPr>
          <a:xfrm>
            <a:off x="825498" y="3172134"/>
            <a:ext cx="10541001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2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DE Carving Soft PERSONAL USE " pitchFamily="50" charset="0"/>
              </a:rPr>
              <a:t>Pestaña, Espacios Deportivos </a:t>
            </a:r>
          </a:p>
        </p:txBody>
      </p:sp>
      <p:sp>
        <p:nvSpPr>
          <p:cNvPr id="20" name="Rectángulo 19"/>
          <p:cNvSpPr/>
          <p:nvPr/>
        </p:nvSpPr>
        <p:spPr>
          <a:xfrm>
            <a:off x="825497" y="6532835"/>
            <a:ext cx="10541001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2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DE Carving Soft PERSONAL USE " pitchFamily="50" charset="0"/>
              </a:rPr>
              <a:t>Pestaña, Reservar Objetos o Espacios</a:t>
            </a:r>
          </a:p>
        </p:txBody>
      </p:sp>
      <p:pic>
        <p:nvPicPr>
          <p:cNvPr id="21" name="Imagen 20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10350500" y="5405927"/>
            <a:ext cx="1841499" cy="147604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0" y="5405926"/>
            <a:ext cx="1841499" cy="147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54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elogramo 11"/>
          <p:cNvSpPr/>
          <p:nvPr/>
        </p:nvSpPr>
        <p:spPr>
          <a:xfrm flipH="1">
            <a:off x="641350" y="0"/>
            <a:ext cx="10909300" cy="6858000"/>
          </a:xfrm>
          <a:prstGeom prst="parallelogram">
            <a:avLst>
              <a:gd name="adj" fmla="val 0"/>
            </a:avLst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10350500" y="0"/>
            <a:ext cx="1841499" cy="1476040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0" y="-1"/>
            <a:ext cx="1841499" cy="1476040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10350500" y="5405927"/>
            <a:ext cx="1841499" cy="147604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0" y="5405926"/>
            <a:ext cx="1841499" cy="147604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9686" y="471247"/>
            <a:ext cx="3400187" cy="59155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Rectángulo 12"/>
          <p:cNvSpPr/>
          <p:nvPr/>
        </p:nvSpPr>
        <p:spPr>
          <a:xfrm>
            <a:off x="825499" y="1892053"/>
            <a:ext cx="6337301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Low"/>
            <a:r>
              <a:rPr lang="es-ES" sz="24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Como implementación JAVA, añadimos una barra de búsqueda en la sección de contacto hacia los profesores.</a:t>
            </a:r>
          </a:p>
          <a:p>
            <a:pPr algn="justLow"/>
            <a:endParaRPr lang="es-ES" sz="2400" dirty="0">
              <a:ln w="0"/>
              <a:solidFill>
                <a:srgbClr val="FFF2CC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ucida Console" panose="020B0609040504020204" pitchFamily="49" charset="0"/>
            </a:endParaRPr>
          </a:p>
          <a:p>
            <a:pPr algn="justLow"/>
            <a:r>
              <a:rPr lang="es-ES" sz="2400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Console" panose="020B0609040504020204" pitchFamily="49" charset="0"/>
              </a:rPr>
              <a:t>Esto facilitaría encontrar el profesor al cual queramos solicitar información en el momento.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13" y="50810"/>
            <a:ext cx="2010052" cy="20100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Rectángulo 13"/>
          <p:cNvSpPr/>
          <p:nvPr/>
        </p:nvSpPr>
        <p:spPr>
          <a:xfrm>
            <a:off x="2365373" y="606829"/>
            <a:ext cx="4954313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Low"/>
            <a:r>
              <a:rPr lang="es-ES" sz="2400" i="1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IMPLEMENTACION</a:t>
            </a:r>
          </a:p>
          <a:p>
            <a:pPr algn="justLow"/>
            <a:r>
              <a:rPr lang="es-ES" sz="4000" i="1" dirty="0" smtClean="0">
                <a:ln w="0"/>
                <a:solidFill>
                  <a:srgbClr val="FFF2CC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229573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elogramo 11"/>
          <p:cNvSpPr/>
          <p:nvPr/>
        </p:nvSpPr>
        <p:spPr>
          <a:xfrm flipH="1">
            <a:off x="641350" y="0"/>
            <a:ext cx="10909300" cy="6858000"/>
          </a:xfrm>
          <a:prstGeom prst="parallelogram">
            <a:avLst>
              <a:gd name="adj" fmla="val 0"/>
            </a:avLst>
          </a:prstGeom>
          <a:solidFill>
            <a:srgbClr val="1D4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10350500" y="0"/>
            <a:ext cx="1841499" cy="1476040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 flipV="1">
            <a:off x="0" y="-1"/>
            <a:ext cx="1841499" cy="1476040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10350500" y="5405927"/>
            <a:ext cx="1841499" cy="147604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27247" r="40990"/>
          <a:stretch/>
        </p:blipFill>
        <p:spPr>
          <a:xfrm rot="10800000">
            <a:off x="0" y="5405926"/>
            <a:ext cx="1841499" cy="147604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589" y="888999"/>
            <a:ext cx="10326822" cy="50800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Rectángulo 14"/>
          <p:cNvSpPr/>
          <p:nvPr/>
        </p:nvSpPr>
        <p:spPr>
          <a:xfrm>
            <a:off x="825498" y="5998002"/>
            <a:ext cx="10541001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2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DE Carving Soft PERSONAL USE " pitchFamily="50" charset="0"/>
              </a:rPr>
              <a:t>Tercer Versión</a:t>
            </a:r>
          </a:p>
        </p:txBody>
      </p:sp>
    </p:spTree>
    <p:extLst>
      <p:ext uri="{BB962C8B-B14F-4D97-AF65-F5344CB8AC3E}">
        <p14:creationId xmlns:p14="http://schemas.microsoft.com/office/powerpoint/2010/main" val="130586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343</Words>
  <Application>Microsoft Office PowerPoint</Application>
  <PresentationFormat>Panorámica</PresentationFormat>
  <Paragraphs>32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PMingLiU-ExtB</vt:lpstr>
      <vt:lpstr>Arial</vt:lpstr>
      <vt:lpstr>Arial Black</vt:lpstr>
      <vt:lpstr>Calibri</vt:lpstr>
      <vt:lpstr>Calibri Light</vt:lpstr>
      <vt:lpstr>Lucida Console</vt:lpstr>
      <vt:lpstr>MADE Carving Soft PERSONAL USE 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ASUS</dc:creator>
  <cp:lastModifiedBy>ASUS</cp:lastModifiedBy>
  <cp:revision>23</cp:revision>
  <dcterms:created xsi:type="dcterms:W3CDTF">2025-11-07T02:36:12Z</dcterms:created>
  <dcterms:modified xsi:type="dcterms:W3CDTF">2025-11-19T18:59:45Z</dcterms:modified>
</cp:coreProperties>
</file>

<file path=docProps/thumbnail.jpeg>
</file>